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90" r:id="rId3"/>
    <p:sldId id="292" r:id="rId4"/>
    <p:sldId id="269" r:id="rId5"/>
    <p:sldId id="305" r:id="rId6"/>
    <p:sldId id="271" r:id="rId7"/>
    <p:sldId id="275" r:id="rId8"/>
    <p:sldId id="276" r:id="rId9"/>
    <p:sldId id="300" r:id="rId10"/>
    <p:sldId id="299" r:id="rId11"/>
    <p:sldId id="277" r:id="rId12"/>
    <p:sldId id="302" r:id="rId13"/>
    <p:sldId id="303" r:id="rId14"/>
    <p:sldId id="281" r:id="rId15"/>
    <p:sldId id="282" r:id="rId16"/>
    <p:sldId id="304" r:id="rId17"/>
    <p:sldId id="25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484" autoAdjust="0"/>
  </p:normalViewPr>
  <p:slideViewPr>
    <p:cSldViewPr snapToGrid="0">
      <p:cViewPr varScale="1">
        <p:scale>
          <a:sx n="59" d="100"/>
          <a:sy n="59" d="100"/>
        </p:scale>
        <p:origin x="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57394-D1D4-49BE-B341-CF1170268A39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082C1-C71B-4519-87FD-127C7E3B6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06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082C1-C71B-4519-87FD-127C7E3B67A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52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A4108-9116-C5C5-B37A-6EDB586A5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914328-D668-2E2B-B325-73CE4DE03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62C05E-65A3-D995-962F-809A8778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8D07B-13E4-EC03-6248-4BB066A4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E7B3C2-F998-DB35-4EB2-6BC5A376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1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4B9B9-C69C-1B1F-2518-F46F4E1A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986204-E064-AC64-6671-04B8F3FAD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1290B0-C693-7A04-EC2E-6FF5CC04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463C4E-D701-4C19-2756-D4359957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2A611B-8855-D3C6-D7D7-624D45D7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40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B4DD56-65C7-155B-7288-DC17B81A0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DABA2D-B683-85F4-E613-9D235ADCD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D9BACF-63BC-CE3F-B81A-53EC08B1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E79351-B58E-4508-EAD4-91025D8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3E9AB3-7BCD-F03C-7110-E04C2001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37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B1117-27D9-54EC-9639-966B8DAA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B146E8-370E-ED8C-6129-BFD9CB917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AD45D6-97C0-25B1-4F5D-6D37010D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850B2C-2768-1342-853C-52472BF0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2D327B-DEBC-9E10-DF8E-89CF4DA5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89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7CBD5-8DBD-9942-5940-F60D0CEC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49D598-5152-6FBB-6A21-E6B231FDE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0A681A-F5BD-9C17-9BB4-E0FD7BAE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10EA23-0CBD-76E8-35E2-C7AAF3DF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48EEE4-4D62-5A5A-3BAD-A0042DA6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21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D7C4B-9750-90CC-FA26-92771D0C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3797A8-DB07-5C95-20B3-D8F013F2E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54431C-7F4D-895F-AB6D-474BCA8E2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C012E6-F8F1-08C1-51DB-B6899DFF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009AA9-392F-AF9D-5ED6-767120ED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7DA147-56BF-C35B-EA30-AA8FC8E8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35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C4159-46E0-E8A5-BDF3-9EA614B2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ADAF45-5656-4D87-7E4E-7706D8760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372787-12B5-0687-A560-1B2F51649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E9B2D6-2B87-3FF5-B4C2-BBFD32B27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8958E1-E2C8-5221-30F2-CF0FA71AF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68F6C99-BBF8-0D7E-686F-BD6C337D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51C121-8FE4-9BE1-6EBF-C4199F7A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7329AB-70B5-4D22-7E94-83F49A34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7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1993C-81E7-8532-A7FD-DDDD041A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921265-694B-F8DB-92B6-31C98E4C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290D05-AE38-6B02-1B46-1C6F9F76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891095-C301-6E9E-BC85-73094A5E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25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54E660-EA6A-DE36-E233-7F5ED95E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ED815E7-D60E-A7EA-A276-9EBD5048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57948E-FF19-099D-8CB5-4EA285F8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8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569A5-1BBF-4D27-A972-C3E33FCC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39596A-A608-97FA-34CF-AE7D59F5C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DDA40E-8B3E-3291-6E43-ABFC27B3F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7DAEA5-CEEF-F59E-B730-6D582E9B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78EF40-5377-CFE4-C47F-9AA55355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C4E695-6558-5902-28CD-430EC070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25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CBFF2-420F-3B46-5F35-E38C8782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A0BB0F-D8E4-FBE2-FCE0-3F9F7519E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2013C5-6804-756D-0765-06EDFB32E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64D662-7711-08DA-78AE-C23AF8BB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C0A87-C6F8-3338-0B69-0B178C31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9CE833-2822-8AB9-1B57-586D8D43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14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DDBB8BE-A6C7-E5FB-4AF0-27E3FAB6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0473B8-5880-D7B6-4211-2159B6496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80B10B-6E54-5874-2C0C-D8FB9059E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0524-7FF3-4D00-8118-CE7B79AA5E97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C87DB4-384D-FAA3-A5F7-1591B29AA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CC10B6-C869-B7B3-C5B3-4F2F97CD7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1680-522E-4D20-B86C-17E899030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29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8.xlsx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9.xlsx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0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11.xlsx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12.xlsx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14.xlsx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F7FC8B1-57B7-DCDA-6316-F028A893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A709EA23-BE94-CEBA-FB82-B72425BB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897" y="401638"/>
            <a:ext cx="5209799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1000"/>
              </a:lnSpc>
            </a:pPr>
            <a:r>
              <a:rPr lang="pt-BR" altLang="pt-BR" sz="4000" b="1" dirty="0">
                <a:solidFill>
                  <a:srgbClr val="006600"/>
                </a:solidFill>
                <a:latin typeface="Tahoma" panose="020B0604030504040204" pitchFamily="34" charset="0"/>
              </a:rPr>
              <a:t>Execução Orçamentária </a:t>
            </a:r>
          </a:p>
          <a:p>
            <a:pPr>
              <a:lnSpc>
                <a:spcPct val="101000"/>
              </a:lnSpc>
            </a:pPr>
            <a:endParaRPr lang="pt-BR" altLang="pt-BR" sz="4000" b="1" dirty="0">
              <a:solidFill>
                <a:srgbClr val="006600"/>
              </a:solidFill>
              <a:latin typeface="Tahoma" panose="020B0604030504040204" pitchFamily="34" charset="0"/>
            </a:endParaRPr>
          </a:p>
          <a:p>
            <a:pPr>
              <a:lnSpc>
                <a:spcPct val="101000"/>
              </a:lnSpc>
            </a:pPr>
            <a:endParaRPr lang="pt-BR" altLang="pt-BR" sz="4000" b="1" dirty="0">
              <a:solidFill>
                <a:srgbClr val="006600"/>
              </a:solidFill>
              <a:latin typeface="Tahoma" panose="020B0604030504040204" pitchFamily="34" charset="0"/>
            </a:endParaRPr>
          </a:p>
          <a:p>
            <a:pPr>
              <a:lnSpc>
                <a:spcPct val="101000"/>
              </a:lnSpc>
            </a:pPr>
            <a:r>
              <a:rPr lang="pt-BR" altLang="pt-BR" sz="4000" b="1" dirty="0">
                <a:solidFill>
                  <a:srgbClr val="006600"/>
                </a:solidFill>
                <a:latin typeface="Tahoma" panose="020B0604030504040204" pitchFamily="34" charset="0"/>
              </a:rPr>
              <a:t>Exercício de 2024</a:t>
            </a:r>
          </a:p>
          <a:p>
            <a:pPr>
              <a:lnSpc>
                <a:spcPct val="101000"/>
              </a:lnSpc>
            </a:pPr>
            <a:endParaRPr lang="pt-BR" altLang="pt-BR" sz="4000" b="1" dirty="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EC8A1D7-9025-3549-FFC5-9C778A110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60" y="4186427"/>
            <a:ext cx="482284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1000"/>
              </a:lnSpc>
              <a:buClrTx/>
              <a:buFontTx/>
              <a:buNone/>
            </a:pPr>
            <a:r>
              <a:rPr lang="pt-BR" altLang="pt-BR" sz="2000" dirty="0">
                <a:solidFill>
                  <a:srgbClr val="66CC00"/>
                </a:solidFill>
                <a:latin typeface="Tahoma" panose="020B0604030504040204" pitchFamily="34" charset="0"/>
              </a:rPr>
              <a:t>Assembleia Geral  -  Data: 02/12/2024 </a:t>
            </a:r>
          </a:p>
          <a:p>
            <a:pPr>
              <a:lnSpc>
                <a:spcPct val="101000"/>
              </a:lnSpc>
              <a:buClrTx/>
              <a:buFontTx/>
              <a:buNone/>
            </a:pPr>
            <a:endParaRPr lang="pt-BR" altLang="pt-BR" sz="2000" dirty="0">
              <a:solidFill>
                <a:srgbClr val="66CC00"/>
              </a:solidFill>
              <a:latin typeface="Tahoma" panose="020B0604030504040204" pitchFamily="34" charset="0"/>
            </a:endParaRPr>
          </a:p>
          <a:p>
            <a:pPr>
              <a:lnSpc>
                <a:spcPct val="101000"/>
              </a:lnSpc>
              <a:buClrTx/>
              <a:buFontTx/>
              <a:buNone/>
            </a:pPr>
            <a:endParaRPr lang="pt-BR" altLang="pt-BR" sz="2000" dirty="0">
              <a:solidFill>
                <a:srgbClr val="66CC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C578-5DC0-D693-D530-33B9B5153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8388-3430-C15F-2F6F-5D7D22C7B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555678" cy="477837"/>
          </a:xfrm>
        </p:spPr>
        <p:txBody>
          <a:bodyPr>
            <a:noAutofit/>
          </a:bodyPr>
          <a:lstStyle/>
          <a:p>
            <a:pPr algn="l"/>
            <a:r>
              <a:rPr lang="pt-BR" sz="3200" b="1" dirty="0">
                <a:solidFill>
                  <a:srgbClr val="006C29"/>
                </a:solidFill>
                <a:latin typeface="Trebuchet MS" panose="020B0603020202020204" pitchFamily="34" charset="0"/>
              </a:rPr>
              <a:t>Resultados de Reajustes Propostos x Aplicados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283C4D-6CDB-6888-C2C0-D1A412A9F609}"/>
              </a:ext>
            </a:extLst>
          </p:cNvPr>
          <p:cNvSpPr txBox="1"/>
          <p:nvPr/>
        </p:nvSpPr>
        <p:spPr>
          <a:xfrm>
            <a:off x="1650671" y="1004515"/>
            <a:ext cx="363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Planos  Básico/Essencial/Família I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0895547-61F9-49BC-2E2D-FB5FB7D02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030047"/>
              </p:ext>
            </p:extLst>
          </p:nvPr>
        </p:nvGraphicFramePr>
        <p:xfrm>
          <a:off x="1524000" y="1373189"/>
          <a:ext cx="8828314" cy="505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791913" imgH="11722027" progId="Excel.Sheet.12">
                  <p:embed/>
                </p:oleObj>
              </mc:Choice>
              <mc:Fallback>
                <p:oleObj name="Worksheet" r:id="rId2" imgW="11791913" imgH="117220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1373189"/>
                        <a:ext cx="8828314" cy="5053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43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155F7-56F4-EF75-53FB-D9E6C42EB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555678" cy="477837"/>
          </a:xfrm>
        </p:spPr>
        <p:txBody>
          <a:bodyPr>
            <a:noAutofit/>
          </a:bodyPr>
          <a:lstStyle/>
          <a:p>
            <a:pPr algn="l"/>
            <a:r>
              <a:rPr lang="pt-BR" sz="3200" b="1" dirty="0">
                <a:solidFill>
                  <a:srgbClr val="006C29"/>
                </a:solidFill>
                <a:latin typeface="Trebuchet MS" panose="020B0603020202020204" pitchFamily="34" charset="0"/>
              </a:rPr>
              <a:t>Resultados de Reajustes Propostos x Aplicados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6F03B0-F42F-74CD-E81C-CD409649E387}"/>
              </a:ext>
            </a:extLst>
          </p:cNvPr>
          <p:cNvSpPr txBox="1"/>
          <p:nvPr/>
        </p:nvSpPr>
        <p:spPr>
          <a:xfrm>
            <a:off x="1650671" y="1004515"/>
            <a:ext cx="363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Planos  Básico/Essencial/Família I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87DE5C5-7E69-0FF1-7A62-D2073A13E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618279"/>
              </p:ext>
            </p:extLst>
          </p:nvPr>
        </p:nvGraphicFramePr>
        <p:xfrm>
          <a:off x="1230313" y="1468438"/>
          <a:ext cx="7772173" cy="516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02139" imgH="4952824" progId="Excel.Sheet.12">
                  <p:embed/>
                </p:oleObj>
              </mc:Choice>
              <mc:Fallback>
                <p:oleObj name="Worksheet" r:id="rId2" imgW="5302139" imgH="49528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0313" y="1468438"/>
                        <a:ext cx="7772173" cy="516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8FB53B7-A848-1775-80EF-B8CF0ED46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168975"/>
              </p:ext>
            </p:extLst>
          </p:nvPr>
        </p:nvGraphicFramePr>
        <p:xfrm>
          <a:off x="9111343" y="1468846"/>
          <a:ext cx="2982687" cy="1960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413148" imgH="1441369" progId="Excel.Sheet.12">
                  <p:embed/>
                </p:oleObj>
              </mc:Choice>
              <mc:Fallback>
                <p:oleObj name="Worksheet" r:id="rId4" imgW="2413148" imgH="1441369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87DE5C5-7E69-0FF1-7A62-D2073A13E5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11343" y="1468846"/>
                        <a:ext cx="2982687" cy="1960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30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866FB-89C9-BE36-727E-8D3C8CBD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25BEA-03F9-FA90-119A-34146C5E1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144000" cy="477837"/>
          </a:xfrm>
        </p:spPr>
        <p:txBody>
          <a:bodyPr>
            <a:noAutofit/>
          </a:bodyPr>
          <a:lstStyle/>
          <a:p>
            <a:pPr algn="l"/>
            <a:r>
              <a:rPr lang="pt-BR" sz="3600" b="1" dirty="0">
                <a:solidFill>
                  <a:srgbClr val="006C29"/>
                </a:solidFill>
                <a:latin typeface="Trebuchet MS" panose="020B0603020202020204" pitchFamily="34" charset="0"/>
              </a:rPr>
              <a:t>Evolução da População </a:t>
            </a:r>
            <a:br>
              <a:rPr lang="pt-BR" sz="3600" b="1" dirty="0">
                <a:solidFill>
                  <a:srgbClr val="006C29"/>
                </a:solidFill>
                <a:latin typeface="Trebuchet MS" panose="020B0603020202020204" pitchFamily="34" charset="0"/>
              </a:rPr>
            </a:br>
            <a:br>
              <a:rPr lang="pt-BR" sz="3600" b="1" dirty="0">
                <a:solidFill>
                  <a:srgbClr val="006C29"/>
                </a:solidFill>
                <a:latin typeface="Trebuchet MS" panose="020B0603020202020204" pitchFamily="34" charset="0"/>
              </a:rPr>
            </a:br>
            <a:br>
              <a:rPr lang="pt-BR" sz="3600" b="1" dirty="0">
                <a:solidFill>
                  <a:srgbClr val="006C29"/>
                </a:solidFill>
                <a:latin typeface="Trebuchet MS" panose="020B0603020202020204" pitchFamily="34" charset="0"/>
              </a:rPr>
            </a:br>
            <a:r>
              <a:rPr lang="pt-BR" sz="3600" b="1" dirty="0">
                <a:solidFill>
                  <a:srgbClr val="006C29"/>
                </a:solidFill>
                <a:latin typeface="Trebuchet MS" panose="020B0603020202020204" pitchFamily="34" charset="0"/>
              </a:rPr>
              <a:t>Evolução da População – Últimos 10 Anos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DB93185-D137-65F1-877F-176840328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41700"/>
              </p:ext>
            </p:extLst>
          </p:nvPr>
        </p:nvGraphicFramePr>
        <p:xfrm>
          <a:off x="1397000" y="1106610"/>
          <a:ext cx="9271000" cy="531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791913" imgH="7080389" progId="Excel.Sheet.12">
                  <p:embed/>
                </p:oleObj>
              </mc:Choice>
              <mc:Fallback>
                <p:oleObj name="Worksheet" r:id="rId2" imgW="11791913" imgH="7080389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DC5E6ADF-F451-737E-ED1C-3A445BE14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7000" y="1106610"/>
                        <a:ext cx="9271000" cy="531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32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C14FD-E37E-D2AE-84C6-633BA846E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6EE69-BFC1-2C97-A3B4-DA05417DE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144000" cy="477837"/>
          </a:xfrm>
        </p:spPr>
        <p:txBody>
          <a:bodyPr>
            <a:noAutofit/>
          </a:bodyPr>
          <a:lstStyle/>
          <a:p>
            <a:pPr algn="l"/>
            <a:r>
              <a:rPr lang="pt-BR" sz="3600" b="1" dirty="0">
                <a:solidFill>
                  <a:srgbClr val="006C29"/>
                </a:solidFill>
                <a:latin typeface="Trebuchet MS" panose="020B0603020202020204" pitchFamily="34" charset="0"/>
              </a:rPr>
              <a:t>Evolução da População </a:t>
            </a:r>
            <a:br>
              <a:rPr lang="pt-BR" sz="3600" b="1" dirty="0">
                <a:solidFill>
                  <a:srgbClr val="006C29"/>
                </a:solidFill>
                <a:latin typeface="Trebuchet MS" panose="020B0603020202020204" pitchFamily="34" charset="0"/>
              </a:rPr>
            </a:br>
            <a:br>
              <a:rPr lang="pt-BR" sz="3600" b="1" dirty="0">
                <a:solidFill>
                  <a:srgbClr val="006C29"/>
                </a:solidFill>
                <a:latin typeface="Trebuchet MS" panose="020B0603020202020204" pitchFamily="34" charset="0"/>
              </a:rPr>
            </a:br>
            <a:br>
              <a:rPr lang="pt-BR" sz="3600" b="1" dirty="0">
                <a:solidFill>
                  <a:srgbClr val="006C29"/>
                </a:solidFill>
                <a:latin typeface="Trebuchet MS" panose="020B0603020202020204" pitchFamily="34" charset="0"/>
              </a:rPr>
            </a:br>
            <a:r>
              <a:rPr lang="pt-BR" sz="3600" b="1" dirty="0">
                <a:solidFill>
                  <a:srgbClr val="006C29"/>
                </a:solidFill>
                <a:latin typeface="Trebuchet MS" panose="020B0603020202020204" pitchFamily="34" charset="0"/>
              </a:rPr>
              <a:t>Receita Assistencial x </a:t>
            </a:r>
            <a:r>
              <a:rPr lang="pt-BR" sz="3600" b="1" dirty="0" err="1">
                <a:solidFill>
                  <a:srgbClr val="006C29"/>
                </a:solidFill>
                <a:latin typeface="Trebuchet MS" panose="020B0603020202020204" pitchFamily="34" charset="0"/>
              </a:rPr>
              <a:t>Desp</a:t>
            </a:r>
            <a:r>
              <a:rPr lang="pt-BR" sz="3600" b="1" dirty="0">
                <a:solidFill>
                  <a:srgbClr val="006C29"/>
                </a:solidFill>
                <a:latin typeface="Trebuchet MS" panose="020B0603020202020204" pitchFamily="34" charset="0"/>
              </a:rPr>
              <a:t> Administrativa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3DE1A1E-A781-9480-0FF6-6BD580ED0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977382"/>
              </p:ext>
            </p:extLst>
          </p:nvPr>
        </p:nvGraphicFramePr>
        <p:xfrm>
          <a:off x="1208314" y="925744"/>
          <a:ext cx="9388749" cy="570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033386" imgH="5746845" progId="Excel.Sheet.12">
                  <p:embed/>
                </p:oleObj>
              </mc:Choice>
              <mc:Fallback>
                <p:oleObj name="Worksheet" r:id="rId2" imgW="12033386" imgH="57468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8314" y="925744"/>
                        <a:ext cx="9388749" cy="570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75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155F7-56F4-EF75-53FB-D9E6C42EB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971314" cy="47783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rgbClr val="006C29"/>
                </a:solidFill>
                <a:latin typeface="Trebuchet MS" panose="020B0603020202020204" pitchFamily="34" charset="0"/>
              </a:rPr>
              <a:t>Hospitais (Internações últimos 5 Anos)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DDB1E20-3AA1-DD28-A761-7C9811FC9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669685"/>
              </p:ext>
            </p:extLst>
          </p:nvPr>
        </p:nvGraphicFramePr>
        <p:xfrm>
          <a:off x="2002968" y="1182564"/>
          <a:ext cx="9089572" cy="524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83026" imgH="3752872" progId="Excel.Sheet.12">
                  <p:embed/>
                </p:oleObj>
              </mc:Choice>
              <mc:Fallback>
                <p:oleObj name="Worksheet" r:id="rId3" imgW="4483026" imgH="37528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2968" y="1182564"/>
                        <a:ext cx="9089572" cy="5243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C092D62C-FC4D-F864-3120-8B0B5C193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319" y="2272795"/>
            <a:ext cx="3940613" cy="30711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96484D2-9053-29FF-8E7D-339248238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87" y="3045684"/>
            <a:ext cx="3940613" cy="30711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5227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06086DD-73CE-14DF-F439-00A467FB9F56}"/>
              </a:ext>
            </a:extLst>
          </p:cNvPr>
          <p:cNvSpPr/>
          <p:nvPr/>
        </p:nvSpPr>
        <p:spPr bwMode="auto">
          <a:xfrm>
            <a:off x="9203871" y="4274997"/>
            <a:ext cx="843643" cy="19903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B155F7-56F4-EF75-53FB-D9E6C42EB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971314" cy="47783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rgbClr val="006C29"/>
                </a:solidFill>
                <a:latin typeface="Trebuchet MS" panose="020B0603020202020204" pitchFamily="34" charset="0"/>
              </a:rPr>
              <a:t>10 Maiores Utilizadores 2024 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857D498-8BF9-9D7E-5054-9FE7013D6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67749"/>
              </p:ext>
            </p:extLst>
          </p:nvPr>
        </p:nvGraphicFramePr>
        <p:xfrm>
          <a:off x="1524000" y="1164770"/>
          <a:ext cx="10199914" cy="377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321948" imgH="3149527" progId="Excel.Sheet.12">
                  <p:embed/>
                </p:oleObj>
              </mc:Choice>
              <mc:Fallback>
                <p:oleObj name="Worksheet" r:id="rId2" imgW="9321948" imgH="31495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1164770"/>
                        <a:ext cx="10199914" cy="3777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2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DD11B-0B73-C973-6D2C-EC4828BAC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E4CC8-0B93-8751-54FA-4506DB257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971314" cy="47783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rgbClr val="006C29"/>
                </a:solidFill>
                <a:latin typeface="Trebuchet MS" panose="020B0603020202020204" pitchFamily="34" charset="0"/>
              </a:rPr>
              <a:t>Medidas para Mitigar o Problema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8D5FBC-9516-C9CB-8C6F-EFC65F3E3FDA}"/>
              </a:ext>
            </a:extLst>
          </p:cNvPr>
          <p:cNvSpPr txBox="1"/>
          <p:nvPr/>
        </p:nvSpPr>
        <p:spPr>
          <a:xfrm>
            <a:off x="1763485" y="1600199"/>
            <a:ext cx="997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Bookman Old Style" panose="02050604050505020204" pitchFamily="18" charset="0"/>
                <a:ea typeface="Aptos" panose="020B0004020202020204" pitchFamily="34" charset="0"/>
                <a:cs typeface="Aptos" panose="020B0004020202020204" pitchFamily="34" charset="0"/>
              </a:rPr>
              <a:t>Repactuação</a:t>
            </a:r>
            <a:r>
              <a:rPr lang="pt-BR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Aptos" panose="020B0004020202020204" pitchFamily="34" charset="0"/>
              </a:rPr>
              <a:t> de valores com os prestadores;</a:t>
            </a:r>
          </a:p>
          <a:p>
            <a:pPr marL="342900" indent="-342900">
              <a:buFont typeface="+mj-lt"/>
              <a:buAutoNum type="arabicPeriod"/>
            </a:pPr>
            <a:endParaRPr lang="pt-BR" sz="2400" b="1" dirty="0">
              <a:latin typeface="Bookman Old Style" panose="020506040505050202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C3B351-19D3-1185-A257-2657651FAC95}"/>
              </a:ext>
            </a:extLst>
          </p:cNvPr>
          <p:cNvSpPr txBox="1"/>
          <p:nvPr/>
        </p:nvSpPr>
        <p:spPr>
          <a:xfrm>
            <a:off x="1763485" y="2460171"/>
            <a:ext cx="997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Aptos" panose="020B0004020202020204" pitchFamily="34" charset="0"/>
              </a:rPr>
              <a:t> Negociação especial com a Casa de Saúde São José;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A20A2C-B00B-9D6C-D662-E2005EA5591A}"/>
              </a:ext>
            </a:extLst>
          </p:cNvPr>
          <p:cNvSpPr txBox="1"/>
          <p:nvPr/>
        </p:nvSpPr>
        <p:spPr>
          <a:xfrm>
            <a:off x="1763485" y="3320143"/>
            <a:ext cx="9971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Aptos" panose="020B0004020202020204" pitchFamily="34" charset="0"/>
              </a:rPr>
              <a:t>Incorporação de Ferramentas com base em IA para ganhos de eficiência;</a:t>
            </a:r>
          </a:p>
          <a:p>
            <a:pPr marL="342900" indent="-342900">
              <a:buFont typeface="+mj-lt"/>
              <a:buAutoNum type="arabicPeriod"/>
            </a:pPr>
            <a:endParaRPr lang="pt-BR" sz="2400" b="1" dirty="0">
              <a:latin typeface="Bookman Old Style" panose="020506040505050202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8249F7A-C05C-84DB-238B-415ABCDA2AF4}"/>
              </a:ext>
            </a:extLst>
          </p:cNvPr>
          <p:cNvSpPr txBox="1"/>
          <p:nvPr/>
        </p:nvSpPr>
        <p:spPr>
          <a:xfrm>
            <a:off x="1763485" y="4356639"/>
            <a:ext cx="997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Aptos" panose="020B0004020202020204" pitchFamily="34" charset="0"/>
              </a:rPr>
              <a:t>Negociações para Incorporação de novos Beneficiários.</a:t>
            </a:r>
          </a:p>
          <a:p>
            <a:pPr marL="342900" indent="-342900">
              <a:buFont typeface="+mj-lt"/>
              <a:buAutoNum type="arabicPeriod"/>
            </a:pPr>
            <a:endParaRPr lang="pt-BR" sz="2400" b="1" dirty="0">
              <a:latin typeface="Bookman Old Style" panose="020506040505050202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1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948838-0E80-6E18-E467-EED70B93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7903F37-EA30-4608-F6A1-90E59F1E712F}"/>
              </a:ext>
            </a:extLst>
          </p:cNvPr>
          <p:cNvSpPr txBox="1"/>
          <p:nvPr/>
        </p:nvSpPr>
        <p:spPr>
          <a:xfrm>
            <a:off x="7505209" y="4536374"/>
            <a:ext cx="2778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Obrigado !!</a:t>
            </a:r>
          </a:p>
        </p:txBody>
      </p:sp>
    </p:spTree>
    <p:extLst>
      <p:ext uri="{BB962C8B-B14F-4D97-AF65-F5344CB8AC3E}">
        <p14:creationId xmlns:p14="http://schemas.microsoft.com/office/powerpoint/2010/main" val="222394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155F7-56F4-EF75-53FB-D9E6C42EB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7928"/>
            <a:ext cx="9144000" cy="47783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rgbClr val="006C29"/>
                </a:solidFill>
                <a:latin typeface="Trebuchet MS" panose="020B0603020202020204" pitchFamily="34" charset="0"/>
              </a:rPr>
              <a:t>Orçamento de 2024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FC18E32-AA79-4C89-D9C8-26E1477A5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771002"/>
              </p:ext>
            </p:extLst>
          </p:nvPr>
        </p:nvGraphicFramePr>
        <p:xfrm>
          <a:off x="1524000" y="1185863"/>
          <a:ext cx="9258300" cy="498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245797" imgH="4952824" progId="Excel.Sheet.12">
                  <p:embed/>
                </p:oleObj>
              </mc:Choice>
              <mc:Fallback>
                <p:oleObj name="Worksheet" r:id="rId2" imgW="9245797" imgH="49528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1185863"/>
                        <a:ext cx="9258300" cy="498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81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155F7-56F4-EF75-53FB-D9E6C42EB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144000" cy="47783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rgbClr val="006C29"/>
                </a:solidFill>
                <a:latin typeface="Trebuchet MS" panose="020B0603020202020204" pitchFamily="34" charset="0"/>
              </a:rPr>
              <a:t>Execução Orçamentária 2024</a:t>
            </a:r>
          </a:p>
        </p:txBody>
      </p:sp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CAEBDD95-3AF8-0FC6-1ED7-8F87B2747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1017" y="5093154"/>
            <a:ext cx="260350" cy="215900"/>
          </a:xfrm>
          <a:prstGeom prst="leftArrow">
            <a:avLst>
              <a:gd name="adj1" fmla="val 50000"/>
              <a:gd name="adj2" fmla="val 499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485480CC-2D95-9FB0-910F-370A1A39E4D1}"/>
              </a:ext>
            </a:extLst>
          </p:cNvPr>
          <p:cNvSpPr/>
          <p:nvPr/>
        </p:nvSpPr>
        <p:spPr bwMode="auto">
          <a:xfrm>
            <a:off x="11702078" y="1616290"/>
            <a:ext cx="260350" cy="215900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pt-BR" dirty="0"/>
          </a:p>
        </p:txBody>
      </p:sp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5E0A63DB-62CD-7880-8B69-528A0FE2D570}"/>
              </a:ext>
            </a:extLst>
          </p:cNvPr>
          <p:cNvSpPr/>
          <p:nvPr/>
        </p:nvSpPr>
        <p:spPr bwMode="auto">
          <a:xfrm>
            <a:off x="11712964" y="2921316"/>
            <a:ext cx="260350" cy="2159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pt-BR" dirty="0"/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4415697A-214B-82AE-91A0-FD538131FF50}"/>
              </a:ext>
            </a:extLst>
          </p:cNvPr>
          <p:cNvSpPr/>
          <p:nvPr/>
        </p:nvSpPr>
        <p:spPr bwMode="auto">
          <a:xfrm>
            <a:off x="11712964" y="4776107"/>
            <a:ext cx="260350" cy="2159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pt-BR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0D3A754-1F4A-888D-FF2F-10B6F6305F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546243"/>
              </p:ext>
            </p:extLst>
          </p:nvPr>
        </p:nvGraphicFramePr>
        <p:xfrm>
          <a:off x="1124857" y="1188573"/>
          <a:ext cx="10566335" cy="4221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531501" imgH="3746529" progId="Excel.Sheet.12">
                  <p:embed/>
                </p:oleObj>
              </mc:Choice>
              <mc:Fallback>
                <p:oleObj name="Worksheet" r:id="rId3" imgW="11531501" imgH="37465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4857" y="1188573"/>
                        <a:ext cx="10566335" cy="4221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904F1F2D-831F-4A9B-908B-2FC4F8C6050E}"/>
              </a:ext>
            </a:extLst>
          </p:cNvPr>
          <p:cNvSpPr/>
          <p:nvPr/>
        </p:nvSpPr>
        <p:spPr bwMode="auto">
          <a:xfrm rot="5400000">
            <a:off x="9818849" y="5451134"/>
            <a:ext cx="260350" cy="2159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5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" grpId="0" animBg="1"/>
      <p:bldP spid="1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155F7-56F4-EF75-53FB-D9E6C42EB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144000" cy="47783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rgbClr val="006C29"/>
                </a:solidFill>
                <a:latin typeface="Trebuchet MS" panose="020B0603020202020204" pitchFamily="34" charset="0"/>
              </a:rPr>
              <a:t>Execução Orçamentária 2024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6CEE4F-97A4-8A87-E1DB-0D23EAB6E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57" y="6302829"/>
            <a:ext cx="9358743" cy="555171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pt-BR" altLang="pt-BR" sz="2000" dirty="0">
                <a:solidFill>
                  <a:srgbClr val="1D1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OBS: Enquanto a Execução orçamentária apresentou 10,8% de variação.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pt-BR" altLang="pt-BR" sz="2400" dirty="0">
              <a:solidFill>
                <a:srgbClr val="1D1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2400" u="sng" dirty="0">
              <a:solidFill>
                <a:srgbClr val="1D1F3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CE37B6D-DBF8-47D7-E7B4-11905B864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54025"/>
              </p:ext>
            </p:extLst>
          </p:nvPr>
        </p:nvGraphicFramePr>
        <p:xfrm>
          <a:off x="1659165" y="1143680"/>
          <a:ext cx="9144000" cy="496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21426" imgH="3975262" progId="Excel.Sheet.12">
                  <p:embed/>
                </p:oleObj>
              </mc:Choice>
              <mc:Fallback>
                <p:oleObj name="Worksheet" r:id="rId2" imgW="6921426" imgH="39752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9165" y="1143680"/>
                        <a:ext cx="9144000" cy="4963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C68BD669-A9F8-2E56-4BFE-69E765FA77A5}"/>
              </a:ext>
            </a:extLst>
          </p:cNvPr>
          <p:cNvSpPr/>
          <p:nvPr/>
        </p:nvSpPr>
        <p:spPr>
          <a:xfrm rot="18876336">
            <a:off x="9089571" y="1589314"/>
            <a:ext cx="272143" cy="1741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011DF0C5-E249-49D5-EF38-7CEA51B86340}"/>
              </a:ext>
            </a:extLst>
          </p:cNvPr>
          <p:cNvSpPr/>
          <p:nvPr/>
        </p:nvSpPr>
        <p:spPr>
          <a:xfrm>
            <a:off x="10842171" y="2307772"/>
            <a:ext cx="272143" cy="1741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C9A07439-1119-3BEF-D72B-CA5E1215B27B}"/>
              </a:ext>
            </a:extLst>
          </p:cNvPr>
          <p:cNvSpPr/>
          <p:nvPr/>
        </p:nvSpPr>
        <p:spPr>
          <a:xfrm>
            <a:off x="10842171" y="2726871"/>
            <a:ext cx="272143" cy="1741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E591D7B7-A528-9017-AEFD-ACC9EB2AE9FC}"/>
              </a:ext>
            </a:extLst>
          </p:cNvPr>
          <p:cNvSpPr/>
          <p:nvPr/>
        </p:nvSpPr>
        <p:spPr>
          <a:xfrm>
            <a:off x="10842171" y="2971801"/>
            <a:ext cx="272143" cy="1741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id="{833E866D-22E4-AE46-FE5A-07BAB1F36D77}"/>
              </a:ext>
            </a:extLst>
          </p:cNvPr>
          <p:cNvSpPr/>
          <p:nvPr/>
        </p:nvSpPr>
        <p:spPr>
          <a:xfrm>
            <a:off x="10846708" y="3216731"/>
            <a:ext cx="272143" cy="1741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6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900C1-9897-E8FB-3F05-F166613A8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F3CD0-A803-AEBD-9AD3-E25B30403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144000" cy="47783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rgbClr val="006C29"/>
                </a:solidFill>
                <a:latin typeface="Trebuchet MS" panose="020B0603020202020204" pitchFamily="34" charset="0"/>
              </a:rPr>
              <a:t>Execução Orçamentária 2024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519722-9FF8-A6C2-F856-839F85C88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289" y="6302829"/>
            <a:ext cx="9358743" cy="555171"/>
          </a:xfrm>
        </p:spPr>
        <p:txBody>
          <a:bodyPr>
            <a:normAutofit fontScale="92500"/>
          </a:bodyPr>
          <a:lstStyle/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pt-BR" altLang="pt-BR" sz="2000" dirty="0">
                <a:solidFill>
                  <a:srgbClr val="1D1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OBS: Enquanto nosso Orçamento foi construído com uma inflação médica projetada  de 8%.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pt-BR" altLang="pt-BR" sz="2400" dirty="0">
              <a:solidFill>
                <a:srgbClr val="1D1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2400" u="sng" dirty="0">
              <a:solidFill>
                <a:srgbClr val="1D1F3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EBF8B18-274B-5F00-F019-7BDE3F57F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782701"/>
              </p:ext>
            </p:extLst>
          </p:nvPr>
        </p:nvGraphicFramePr>
        <p:xfrm>
          <a:off x="1658938" y="1143000"/>
          <a:ext cx="9085262" cy="5018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97710" imgH="3949891" progId="Excel.Sheet.12">
                  <p:embed/>
                </p:oleObj>
              </mc:Choice>
              <mc:Fallback>
                <p:oleObj name="Worksheet" r:id="rId2" imgW="5797710" imgH="3949891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CE37B6D-DBF8-47D7-E7B4-11905B864E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8938" y="1143000"/>
                        <a:ext cx="9085262" cy="5018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1DDD2A6B-EF16-DCFC-0EC9-4E81A20C861F}"/>
              </a:ext>
            </a:extLst>
          </p:cNvPr>
          <p:cNvSpPr/>
          <p:nvPr/>
        </p:nvSpPr>
        <p:spPr>
          <a:xfrm rot="18963275">
            <a:off x="9285513" y="1611084"/>
            <a:ext cx="272143" cy="1741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9C8376AE-EC1E-3C7E-80AC-2072B88DE8B6}"/>
              </a:ext>
            </a:extLst>
          </p:cNvPr>
          <p:cNvSpPr/>
          <p:nvPr/>
        </p:nvSpPr>
        <p:spPr>
          <a:xfrm>
            <a:off x="10776857" y="2340429"/>
            <a:ext cx="272143" cy="1741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19F06259-0FFC-AFA4-FC34-132344723E4C}"/>
              </a:ext>
            </a:extLst>
          </p:cNvPr>
          <p:cNvSpPr/>
          <p:nvPr/>
        </p:nvSpPr>
        <p:spPr>
          <a:xfrm>
            <a:off x="10776857" y="2824845"/>
            <a:ext cx="272143" cy="1741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83782AC4-F26A-78D6-5152-86302858CF34}"/>
              </a:ext>
            </a:extLst>
          </p:cNvPr>
          <p:cNvSpPr/>
          <p:nvPr/>
        </p:nvSpPr>
        <p:spPr>
          <a:xfrm>
            <a:off x="10776857" y="3042558"/>
            <a:ext cx="272143" cy="1741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C43C506E-7299-491D-CF49-541ECDA3CBB2}"/>
              </a:ext>
            </a:extLst>
          </p:cNvPr>
          <p:cNvSpPr/>
          <p:nvPr/>
        </p:nvSpPr>
        <p:spPr>
          <a:xfrm>
            <a:off x="10776856" y="3260275"/>
            <a:ext cx="272143" cy="1741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6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155F7-56F4-EF75-53FB-D9E6C42EB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144000" cy="47783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rgbClr val="006C29"/>
                </a:solidFill>
                <a:latin typeface="Trebuchet MS" panose="020B0603020202020204" pitchFamily="34" charset="0"/>
              </a:rPr>
              <a:t>Fiosaude x Mercado de Saúde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1377C59-8D12-87B0-11C3-0972CE859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503102"/>
              </p:ext>
            </p:extLst>
          </p:nvPr>
        </p:nvGraphicFramePr>
        <p:xfrm>
          <a:off x="1727200" y="1482725"/>
          <a:ext cx="9844314" cy="4352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979073" imgH="3702131" progId="Excel.Sheet.12">
                  <p:embed/>
                </p:oleObj>
              </mc:Choice>
              <mc:Fallback>
                <p:oleObj name="Worksheet" r:id="rId2" imgW="8979073" imgH="37021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7200" y="1482725"/>
                        <a:ext cx="9844314" cy="4352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ta: Curva para Baixo 4">
            <a:extLst>
              <a:ext uri="{FF2B5EF4-FFF2-40B4-BE49-F238E27FC236}">
                <a16:creationId xmlns:a16="http://schemas.microsoft.com/office/drawing/2014/main" id="{D0DA6EE5-3BAD-BB20-2F2B-9D022C17B733}"/>
              </a:ext>
            </a:extLst>
          </p:cNvPr>
          <p:cNvSpPr/>
          <p:nvPr/>
        </p:nvSpPr>
        <p:spPr bwMode="auto">
          <a:xfrm>
            <a:off x="9063718" y="3029061"/>
            <a:ext cx="598633" cy="312719"/>
          </a:xfrm>
          <a:prstGeom prst="curvedDownArrow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eta: Curva para Baixo 5">
            <a:extLst>
              <a:ext uri="{FF2B5EF4-FFF2-40B4-BE49-F238E27FC236}">
                <a16:creationId xmlns:a16="http://schemas.microsoft.com/office/drawing/2014/main" id="{715D36CB-E6DB-DD71-B39A-7683F8E0D239}"/>
              </a:ext>
            </a:extLst>
          </p:cNvPr>
          <p:cNvSpPr/>
          <p:nvPr/>
        </p:nvSpPr>
        <p:spPr bwMode="auto">
          <a:xfrm>
            <a:off x="9112981" y="4616072"/>
            <a:ext cx="598633" cy="381043"/>
          </a:xfrm>
          <a:prstGeom prst="curvedDownArrow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155F7-56F4-EF75-53FB-D9E6C42EB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555678" cy="47783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rgbClr val="006C29"/>
                </a:solidFill>
                <a:latin typeface="Trebuchet MS" panose="020B0603020202020204" pitchFamily="34" charset="0"/>
              </a:rPr>
              <a:t>Resultado Acumulado por Planos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5C5A248-5AEC-6E9A-045D-90E67BBDF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457628"/>
              </p:ext>
            </p:extLst>
          </p:nvPr>
        </p:nvGraphicFramePr>
        <p:xfrm>
          <a:off x="1944911" y="1016000"/>
          <a:ext cx="9343571" cy="442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33212" imgH="5372232" progId="Excel.Sheet.12">
                  <p:embed/>
                </p:oleObj>
              </mc:Choice>
              <mc:Fallback>
                <p:oleObj name="Worksheet" r:id="rId2" imgW="11233212" imgH="53722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44911" y="1016000"/>
                        <a:ext cx="9343571" cy="4426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72968A7A-8CC4-671D-4217-6D0272B820EA}"/>
              </a:ext>
            </a:extLst>
          </p:cNvPr>
          <p:cNvSpPr/>
          <p:nvPr/>
        </p:nvSpPr>
        <p:spPr>
          <a:xfrm>
            <a:off x="5660576" y="4354286"/>
            <a:ext cx="195939" cy="23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1CF3A07A-2110-A75D-E9C4-8865B05965CD}"/>
              </a:ext>
            </a:extLst>
          </p:cNvPr>
          <p:cNvSpPr/>
          <p:nvPr/>
        </p:nvSpPr>
        <p:spPr>
          <a:xfrm>
            <a:off x="8490858" y="4354286"/>
            <a:ext cx="195939" cy="23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51120308-C128-3BAB-7CB1-8C147600AE57}"/>
              </a:ext>
            </a:extLst>
          </p:cNvPr>
          <p:cNvSpPr/>
          <p:nvPr/>
        </p:nvSpPr>
        <p:spPr>
          <a:xfrm>
            <a:off x="9376240" y="4354286"/>
            <a:ext cx="195939" cy="23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8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155F7-56F4-EF75-53FB-D9E6C42EB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555678" cy="47783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rgbClr val="006C29"/>
                </a:solidFill>
                <a:latin typeface="Trebuchet MS" panose="020B0603020202020204" pitchFamily="34" charset="0"/>
              </a:rPr>
              <a:t>Resultado Acumulado por Planos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6F03B0-F42F-74CD-E81C-CD409649E387}"/>
              </a:ext>
            </a:extLst>
          </p:cNvPr>
          <p:cNvSpPr txBox="1"/>
          <p:nvPr/>
        </p:nvSpPr>
        <p:spPr>
          <a:xfrm>
            <a:off x="1650671" y="1004515"/>
            <a:ext cx="370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Planos </a:t>
            </a:r>
            <a:r>
              <a:rPr lang="pt-BR" b="1" dirty="0" err="1"/>
              <a:t>Basico</a:t>
            </a:r>
            <a:r>
              <a:rPr lang="pt-BR" b="1" dirty="0"/>
              <a:t> / Essencial/ </a:t>
            </a:r>
            <a:r>
              <a:rPr lang="pt-BR" b="1" dirty="0" err="1"/>
              <a:t>Familia</a:t>
            </a:r>
            <a:r>
              <a:rPr lang="pt-BR" b="1" dirty="0"/>
              <a:t> I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71EA0B9-BF9B-9144-C22B-5344890DF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45552"/>
              </p:ext>
            </p:extLst>
          </p:nvPr>
        </p:nvGraphicFramePr>
        <p:xfrm>
          <a:off x="2009775" y="1468847"/>
          <a:ext cx="8614682" cy="49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032910" imgH="5372232" progId="Excel.Sheet.12">
                  <p:embed/>
                </p:oleObj>
              </mc:Choice>
              <mc:Fallback>
                <p:oleObj name="Worksheet" r:id="rId2" imgW="8032910" imgH="53722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9775" y="1468847"/>
                        <a:ext cx="8614682" cy="49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B04E1AAE-E877-BDD2-F440-AFCEB1CA08D2}"/>
              </a:ext>
            </a:extLst>
          </p:cNvPr>
          <p:cNvSpPr/>
          <p:nvPr/>
        </p:nvSpPr>
        <p:spPr>
          <a:xfrm>
            <a:off x="6879776" y="5214259"/>
            <a:ext cx="195939" cy="23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25759905-69E1-C2F0-4E61-82D0550F359E}"/>
              </a:ext>
            </a:extLst>
          </p:cNvPr>
          <p:cNvSpPr/>
          <p:nvPr/>
        </p:nvSpPr>
        <p:spPr>
          <a:xfrm>
            <a:off x="8022769" y="5214259"/>
            <a:ext cx="195939" cy="23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3B8D3551-41D0-0890-C5F5-C7D92B4B0AE8}"/>
              </a:ext>
            </a:extLst>
          </p:cNvPr>
          <p:cNvSpPr/>
          <p:nvPr/>
        </p:nvSpPr>
        <p:spPr>
          <a:xfrm>
            <a:off x="9191180" y="5214259"/>
            <a:ext cx="195939" cy="23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3C2548ED-B6DA-2FF9-20A3-A5C15ABE10F6}"/>
              </a:ext>
            </a:extLst>
          </p:cNvPr>
          <p:cNvSpPr/>
          <p:nvPr/>
        </p:nvSpPr>
        <p:spPr>
          <a:xfrm>
            <a:off x="10312410" y="5225141"/>
            <a:ext cx="195939" cy="23948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3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B97B5-97A0-B154-335C-BA7C5FE6F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A00BC-B367-AEAB-B87D-3B5572A9E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78"/>
            <a:ext cx="9555678" cy="477837"/>
          </a:xfrm>
        </p:spPr>
        <p:txBody>
          <a:bodyPr>
            <a:noAutofit/>
          </a:bodyPr>
          <a:lstStyle/>
          <a:p>
            <a:pPr algn="l"/>
            <a:r>
              <a:rPr lang="pt-BR" sz="3200" b="1" dirty="0">
                <a:solidFill>
                  <a:srgbClr val="006C29"/>
                </a:solidFill>
                <a:latin typeface="Trebuchet MS" panose="020B0603020202020204" pitchFamily="34" charset="0"/>
              </a:rPr>
              <a:t>Resultados de Reajustes Propostos x Aplicados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90F4EB-F272-5838-6FDB-838B87581B12}"/>
              </a:ext>
            </a:extLst>
          </p:cNvPr>
          <p:cNvSpPr txBox="1"/>
          <p:nvPr/>
        </p:nvSpPr>
        <p:spPr>
          <a:xfrm>
            <a:off x="1650671" y="1004515"/>
            <a:ext cx="363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Planos  Básico/Essencial/Família I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319BB7D-FB07-E83D-F88B-13742C3B0F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02986"/>
              </p:ext>
            </p:extLst>
          </p:nvPr>
        </p:nvGraphicFramePr>
        <p:xfrm>
          <a:off x="1576388" y="1373188"/>
          <a:ext cx="8964612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791913" imgH="9766109" progId="Excel.Sheet.12">
                  <p:embed/>
                </p:oleObj>
              </mc:Choice>
              <mc:Fallback>
                <p:oleObj name="Worksheet" r:id="rId2" imgW="11791913" imgH="9766109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0895547-61F9-49BC-2E2D-FB5FB7D027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76388" y="1373188"/>
                        <a:ext cx="8964612" cy="520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5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190</Words>
  <Application>Microsoft Office PowerPoint</Application>
  <PresentationFormat>Widescreen</PresentationFormat>
  <Paragraphs>33</Paragraphs>
  <Slides>17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Aptos</vt:lpstr>
      <vt:lpstr>Arial</vt:lpstr>
      <vt:lpstr>Bookman Old Style</vt:lpstr>
      <vt:lpstr>Calibri</vt:lpstr>
      <vt:lpstr>Calibri Light</vt:lpstr>
      <vt:lpstr>Tahoma</vt:lpstr>
      <vt:lpstr>Trebuchet MS</vt:lpstr>
      <vt:lpstr>Wingdings</vt:lpstr>
      <vt:lpstr>Tema do Office</vt:lpstr>
      <vt:lpstr>Worksheet</vt:lpstr>
      <vt:lpstr>Planilha do Microsoft Excel</vt:lpstr>
      <vt:lpstr>Apresentação do PowerPoint</vt:lpstr>
      <vt:lpstr>Orçamento de 2024</vt:lpstr>
      <vt:lpstr>Execução Orçamentária 2024</vt:lpstr>
      <vt:lpstr>Execução Orçamentária 2024</vt:lpstr>
      <vt:lpstr>Execução Orçamentária 2024</vt:lpstr>
      <vt:lpstr>Fiosaude x Mercado de Saúde</vt:lpstr>
      <vt:lpstr>Resultado Acumulado por Planos </vt:lpstr>
      <vt:lpstr>Resultado Acumulado por Planos </vt:lpstr>
      <vt:lpstr>Resultados de Reajustes Propostos x Aplicados </vt:lpstr>
      <vt:lpstr>Resultados de Reajustes Propostos x Aplicados </vt:lpstr>
      <vt:lpstr>Resultados de Reajustes Propostos x Aplicados </vt:lpstr>
      <vt:lpstr>Evolução da População    Evolução da População – Últimos 10 Anos</vt:lpstr>
      <vt:lpstr>Evolução da População    Receita Assistencial x Desp Administrativa</vt:lpstr>
      <vt:lpstr>Hospitais (Internações últimos 5 Anos) </vt:lpstr>
      <vt:lpstr>10 Maiores Utilizadores 2024 </vt:lpstr>
      <vt:lpstr>Medidas para Mitigar o Problema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Danrley Almeida</dc:creator>
  <cp:lastModifiedBy>Djalma Martins</cp:lastModifiedBy>
  <cp:revision>76</cp:revision>
  <dcterms:created xsi:type="dcterms:W3CDTF">2023-01-18T12:27:00Z</dcterms:created>
  <dcterms:modified xsi:type="dcterms:W3CDTF">2024-12-02T14:54:28Z</dcterms:modified>
</cp:coreProperties>
</file>